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256" r:id="rId2"/>
    <p:sldId id="1034" r:id="rId3"/>
    <p:sldId id="257" r:id="rId4"/>
    <p:sldId id="1032" r:id="rId5"/>
    <p:sldId id="1035" r:id="rId6"/>
    <p:sldId id="1036" r:id="rId7"/>
    <p:sldId id="1039" r:id="rId8"/>
    <p:sldId id="1043" r:id="rId9"/>
    <p:sldId id="1040" r:id="rId10"/>
    <p:sldId id="1041" r:id="rId11"/>
    <p:sldId id="1037" r:id="rId12"/>
    <p:sldId id="1038" r:id="rId13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61"/>
    <p:restoredTop sz="91345"/>
  </p:normalViewPr>
  <p:slideViewPr>
    <p:cSldViewPr snapToGrid="0" snapToObjects="1">
      <p:cViewPr varScale="1">
        <p:scale>
          <a:sx n="159" d="100"/>
          <a:sy n="159" d="100"/>
        </p:scale>
        <p:origin x="1072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8/28/21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13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38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3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8DA655-2DB1-5842-83DF-4C139A82C7C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873" y="4836391"/>
            <a:ext cx="877767" cy="307109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B449E31-D708-FF41-927A-81171CAFD1AE}"/>
              </a:ext>
            </a:extLst>
          </p:cNvPr>
          <p:cNvSpPr/>
          <p:nvPr userDrawn="1"/>
        </p:nvSpPr>
        <p:spPr>
          <a:xfrm>
            <a:off x="6973368" y="-235260"/>
            <a:ext cx="2170632" cy="14356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482764B-9EE3-2040-8831-B362DDEE750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8086" y="1009544"/>
            <a:ext cx="642240" cy="17546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DC01D5F-1ED3-144B-9F43-CD80DCF26B2B}"/>
              </a:ext>
            </a:extLst>
          </p:cNvPr>
          <p:cNvSpPr/>
          <p:nvPr userDrawn="1"/>
        </p:nvSpPr>
        <p:spPr>
          <a:xfrm>
            <a:off x="7981334" y="966502"/>
            <a:ext cx="10935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@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LeighFletcher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8/28/21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8/28/21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6973368" cy="479822"/>
          </a:xfrm>
        </p:spPr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94947" y="1598063"/>
            <a:ext cx="3520866" cy="2996559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1" name="Rectangle 5">
            <a:extLst>
              <a:ext uri="{FF2B5EF4-FFF2-40B4-BE49-F238E27FC236}">
                <a16:creationId xmlns:a16="http://schemas.microsoft.com/office/drawing/2014/main" id="{7D479C38-52E7-584F-844E-97A0C908FA65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JWST Giant Planets - doi:10.5194/epsc2021-39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885BE5D-043A-1B46-99F7-8544935D398A}"/>
              </a:ext>
            </a:extLst>
          </p:cNvPr>
          <p:cNvSpPr/>
          <p:nvPr userDrawn="1"/>
        </p:nvSpPr>
        <p:spPr>
          <a:xfrm>
            <a:off x="6973368" y="-235260"/>
            <a:ext cx="2170632" cy="14356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8C8F910-333E-F64A-A098-88BE6E7633A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8086" y="1009544"/>
            <a:ext cx="642240" cy="17546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675B609-0AD1-5B42-9429-FD73D4EAA46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832873" y="4836391"/>
            <a:ext cx="877767" cy="30710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8E049CAF-69E2-154D-B901-36136FF41946}"/>
              </a:ext>
            </a:extLst>
          </p:cNvPr>
          <p:cNvSpPr/>
          <p:nvPr userDrawn="1"/>
        </p:nvSpPr>
        <p:spPr>
          <a:xfrm>
            <a:off x="7981337" y="966470"/>
            <a:ext cx="10935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@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LeighFletcher</a:t>
            </a:r>
            <a:endParaRPr lang="en-US" sz="1100"/>
          </a:p>
        </p:txBody>
      </p: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8/28/21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8/28/21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8/28/21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8/28/21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8/28/21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8/28/21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8/28/21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649929" y="4800600"/>
            <a:ext cx="49407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23159-C7A9-6F4C-A31A-51D64210082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en-US" sz="105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emf"/><Relationship Id="rId9" Type="http://schemas.openxmlformats.org/officeDocument/2006/relationships/image" Target="../media/image10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tiff"/><Relationship Id="rId3" Type="http://schemas.openxmlformats.org/officeDocument/2006/relationships/image" Target="../media/image42.tiff"/><Relationship Id="rId7" Type="http://schemas.openxmlformats.org/officeDocument/2006/relationships/image" Target="../media/image44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4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7" Type="http://schemas.openxmlformats.org/officeDocument/2006/relationships/image" Target="../media/image26.tiff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Scientists Plan to Observe Outer Solar System Moons Using JWST">
            <a:extLst>
              <a:ext uri="{FF2B5EF4-FFF2-40B4-BE49-F238E27FC236}">
                <a16:creationId xmlns:a16="http://schemas.microsoft.com/office/drawing/2014/main" id="{ABD2C185-D167-094A-B225-531D41A406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30048"/>
            <a:ext cx="6823317" cy="5113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232558" y="146617"/>
            <a:ext cx="4339442" cy="1020843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 w="28575"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The JWST Giant Planet Atmospheres </a:t>
            </a:r>
            <a:r>
              <a:rPr lang="en-US" sz="2400" b="1" dirty="0" err="1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Programme</a:t>
            </a:r>
            <a:endParaRPr lang="en-US" sz="180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FD0D129-CE3A-D64E-89CC-D1E5419CD7F2}"/>
              </a:ext>
            </a:extLst>
          </p:cNvPr>
          <p:cNvSpPr txBox="1"/>
          <p:nvPr/>
        </p:nvSpPr>
        <p:spPr>
          <a:xfrm>
            <a:off x="6262510" y="2497315"/>
            <a:ext cx="288149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GB" sz="1600" b="1"/>
              <a:t>Leigh N. Fletcher</a:t>
            </a:r>
            <a:r>
              <a:rPr lang="en-GB" sz="1600"/>
              <a:t> </a:t>
            </a:r>
          </a:p>
          <a:p>
            <a:pPr algn="r"/>
            <a:r>
              <a:rPr lang="en-GB" sz="1400"/>
              <a:t>Heidi Hammel, Stefanie Milam, </a:t>
            </a:r>
          </a:p>
          <a:p>
            <a:pPr algn="r"/>
            <a:r>
              <a:rPr lang="en-GB" sz="1400" err="1"/>
              <a:t>Imke</a:t>
            </a:r>
            <a:r>
              <a:rPr lang="en-GB" sz="1400"/>
              <a:t> de Pater, Thierry </a:t>
            </a:r>
            <a:r>
              <a:rPr lang="en-GB" sz="1400" err="1"/>
              <a:t>Fouchet</a:t>
            </a:r>
            <a:r>
              <a:rPr lang="en-GB" sz="1400"/>
              <a:t>, Glenn Orton, Michael Roman, </a:t>
            </a:r>
          </a:p>
          <a:p>
            <a:pPr algn="r"/>
            <a:r>
              <a:rPr lang="en-GB" sz="1400"/>
              <a:t>Naomi Rowe-Gurney, Henrik </a:t>
            </a:r>
            <a:r>
              <a:rPr lang="en-GB" sz="1400" err="1"/>
              <a:t>Melin</a:t>
            </a:r>
            <a:r>
              <a:rPr lang="en-GB" sz="1400"/>
              <a:t>, Michael Wong, Patrick Fry, </a:t>
            </a:r>
          </a:p>
          <a:p>
            <a:pPr algn="r"/>
            <a:r>
              <a:rPr lang="en-GB" sz="1400" err="1"/>
              <a:t>Arrate</a:t>
            </a:r>
            <a:r>
              <a:rPr lang="en-GB" sz="1400"/>
              <a:t> </a:t>
            </a:r>
            <a:r>
              <a:rPr lang="en-GB" sz="1400" err="1"/>
              <a:t>Antuñano</a:t>
            </a:r>
            <a:r>
              <a:rPr lang="en-GB" sz="1400"/>
              <a:t>, Ricardo </a:t>
            </a:r>
            <a:r>
              <a:rPr lang="en-GB" sz="1400" err="1"/>
              <a:t>Hueso</a:t>
            </a:r>
            <a:r>
              <a:rPr lang="en-GB" sz="1400"/>
              <a:t>, </a:t>
            </a:r>
          </a:p>
          <a:p>
            <a:pPr algn="r"/>
            <a:r>
              <a:rPr lang="en-GB" sz="1400"/>
              <a:t>Matthew </a:t>
            </a:r>
            <a:r>
              <a:rPr lang="en-GB" sz="1400" err="1"/>
              <a:t>Tiscareno</a:t>
            </a:r>
            <a:r>
              <a:rPr lang="en-GB" sz="1400"/>
              <a:t>, Patrick Irwin, Julianne Moses, Bryan Holler, </a:t>
            </a:r>
          </a:p>
          <a:p>
            <a:pPr algn="r"/>
            <a:r>
              <a:rPr lang="en-GB" sz="1400"/>
              <a:t>John </a:t>
            </a:r>
            <a:r>
              <a:rPr lang="en-GB" sz="1400" err="1"/>
              <a:t>Stansberry</a:t>
            </a:r>
            <a:r>
              <a:rPr lang="en-GB" sz="1400"/>
              <a:t>, and Alistair </a:t>
            </a:r>
            <a:r>
              <a:rPr lang="en-GB" sz="1400" err="1"/>
              <a:t>Glasse</a:t>
            </a:r>
            <a:endParaRPr lang="en-US" sz="160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7D39B9-BDA9-DC42-9688-99EE4C50C75E}"/>
              </a:ext>
            </a:extLst>
          </p:cNvPr>
          <p:cNvGrpSpPr/>
          <p:nvPr/>
        </p:nvGrpSpPr>
        <p:grpSpPr>
          <a:xfrm>
            <a:off x="0" y="4406225"/>
            <a:ext cx="2320684" cy="737275"/>
            <a:chOff x="5767200" y="4070700"/>
            <a:chExt cx="3376800" cy="1072800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60FC01D-8D2A-E24E-83D9-CF8D2077338E}"/>
                </a:ext>
              </a:extLst>
            </p:cNvPr>
            <p:cNvSpPr/>
            <p:nvPr/>
          </p:nvSpPr>
          <p:spPr>
            <a:xfrm>
              <a:off x="5767200" y="4070700"/>
              <a:ext cx="3376800" cy="1072800"/>
            </a:xfrm>
            <a:prstGeom prst="rect">
              <a:avLst/>
            </a:prstGeom>
            <a:solidFill>
              <a:srgbClr val="C207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E776582A-7E8A-C547-A787-8FAD1B59945F}"/>
                </a:ext>
              </a:extLst>
            </p:cNvPr>
            <p:cNvSpPr/>
            <p:nvPr/>
          </p:nvSpPr>
          <p:spPr>
            <a:xfrm>
              <a:off x="5824954" y="4671884"/>
              <a:ext cx="227358" cy="382175"/>
            </a:xfrm>
            <a:custGeom>
              <a:avLst/>
              <a:gdLst>
                <a:gd name="connsiteX0" fmla="*/ 0 w 227358"/>
                <a:gd name="connsiteY0" fmla="*/ 320323 h 382293"/>
                <a:gd name="connsiteX1" fmla="*/ 227358 w 227358"/>
                <a:gd name="connsiteY1" fmla="*/ 320323 h 382293"/>
                <a:gd name="connsiteX2" fmla="*/ 227358 w 227358"/>
                <a:gd name="connsiteY2" fmla="*/ 382293 h 382293"/>
                <a:gd name="connsiteX3" fmla="*/ 0 w 227358"/>
                <a:gd name="connsiteY3" fmla="*/ 382293 h 382293"/>
                <a:gd name="connsiteX4" fmla="*/ 1 w 227358"/>
                <a:gd name="connsiteY4" fmla="*/ 0 h 382293"/>
                <a:gd name="connsiteX5" fmla="*/ 62032 w 227358"/>
                <a:gd name="connsiteY5" fmla="*/ 0 h 382293"/>
                <a:gd name="connsiteX6" fmla="*/ 62032 w 227358"/>
                <a:gd name="connsiteY6" fmla="*/ 320322 h 382293"/>
                <a:gd name="connsiteX7" fmla="*/ 1 w 227358"/>
                <a:gd name="connsiteY7" fmla="*/ 320322 h 38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358" h="382293">
                  <a:moveTo>
                    <a:pt x="0" y="320323"/>
                  </a:moveTo>
                  <a:lnTo>
                    <a:pt x="227358" y="320323"/>
                  </a:lnTo>
                  <a:lnTo>
                    <a:pt x="227358" y="382293"/>
                  </a:lnTo>
                  <a:lnTo>
                    <a:pt x="0" y="382293"/>
                  </a:lnTo>
                  <a:close/>
                  <a:moveTo>
                    <a:pt x="1" y="0"/>
                  </a:moveTo>
                  <a:lnTo>
                    <a:pt x="62032" y="0"/>
                  </a:lnTo>
                  <a:lnTo>
                    <a:pt x="62032" y="320322"/>
                  </a:lnTo>
                  <a:lnTo>
                    <a:pt x="1" y="320322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F66110FC-57FC-3241-A34A-8B00E9190085}"/>
                </a:ext>
              </a:extLst>
            </p:cNvPr>
            <p:cNvSpPr/>
            <p:nvPr/>
          </p:nvSpPr>
          <p:spPr>
            <a:xfrm rot="10800000">
              <a:off x="8848123" y="4126819"/>
              <a:ext cx="227358" cy="382175"/>
            </a:xfrm>
            <a:custGeom>
              <a:avLst/>
              <a:gdLst>
                <a:gd name="connsiteX0" fmla="*/ 0 w 227358"/>
                <a:gd name="connsiteY0" fmla="*/ 320323 h 382293"/>
                <a:gd name="connsiteX1" fmla="*/ 227358 w 227358"/>
                <a:gd name="connsiteY1" fmla="*/ 320323 h 382293"/>
                <a:gd name="connsiteX2" fmla="*/ 227358 w 227358"/>
                <a:gd name="connsiteY2" fmla="*/ 382293 h 382293"/>
                <a:gd name="connsiteX3" fmla="*/ 0 w 227358"/>
                <a:gd name="connsiteY3" fmla="*/ 382293 h 382293"/>
                <a:gd name="connsiteX4" fmla="*/ 1 w 227358"/>
                <a:gd name="connsiteY4" fmla="*/ 0 h 382293"/>
                <a:gd name="connsiteX5" fmla="*/ 62032 w 227358"/>
                <a:gd name="connsiteY5" fmla="*/ 0 h 382293"/>
                <a:gd name="connsiteX6" fmla="*/ 62032 w 227358"/>
                <a:gd name="connsiteY6" fmla="*/ 320322 h 382293"/>
                <a:gd name="connsiteX7" fmla="*/ 1 w 227358"/>
                <a:gd name="connsiteY7" fmla="*/ 320322 h 3822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27358" h="382293">
                  <a:moveTo>
                    <a:pt x="0" y="320323"/>
                  </a:moveTo>
                  <a:lnTo>
                    <a:pt x="227358" y="320323"/>
                  </a:lnTo>
                  <a:lnTo>
                    <a:pt x="227358" y="382293"/>
                  </a:lnTo>
                  <a:lnTo>
                    <a:pt x="0" y="382293"/>
                  </a:lnTo>
                  <a:close/>
                  <a:moveTo>
                    <a:pt x="1" y="0"/>
                  </a:moveTo>
                  <a:lnTo>
                    <a:pt x="62032" y="0"/>
                  </a:lnTo>
                  <a:lnTo>
                    <a:pt x="62032" y="320322"/>
                  </a:lnTo>
                  <a:lnTo>
                    <a:pt x="1" y="320322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1764D61F-7FB8-9B43-93B2-E31200E24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105592" y="4238986"/>
              <a:ext cx="2686933" cy="717313"/>
            </a:xfrm>
            <a:prstGeom prst="rect">
              <a:avLst/>
            </a:prstGeom>
          </p:spPr>
        </p:pic>
      </p:grpSp>
      <p:pic>
        <p:nvPicPr>
          <p:cNvPr id="32" name="Picture 2">
            <a:extLst>
              <a:ext uri="{FF2B5EF4-FFF2-40B4-BE49-F238E27FC236}">
                <a16:creationId xmlns:a16="http://schemas.microsoft.com/office/drawing/2014/main" id="{92877A34-2E13-DB43-8E36-31D6033373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75518" y="146617"/>
            <a:ext cx="1313646" cy="1313646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E522757-58C9-3E45-AC5A-0378192C001C}"/>
              </a:ext>
            </a:extLst>
          </p:cNvPr>
          <p:cNvGrpSpPr/>
          <p:nvPr/>
        </p:nvGrpSpPr>
        <p:grpSpPr>
          <a:xfrm>
            <a:off x="232558" y="1295388"/>
            <a:ext cx="1980177" cy="3020751"/>
            <a:chOff x="194696" y="1381070"/>
            <a:chExt cx="1980177" cy="3020751"/>
          </a:xfrm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EB4C892-8778-AA4A-982A-DA926C5D8F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4696" y="1384919"/>
              <a:ext cx="956438" cy="98812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4D5380C-CB98-5E43-9609-31888892C5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95651" y="2422044"/>
              <a:ext cx="955483" cy="987803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36" name="Picture 35">
              <a:extLst>
                <a:ext uri="{FF2B5EF4-FFF2-40B4-BE49-F238E27FC236}">
                  <a16:creationId xmlns:a16="http://schemas.microsoft.com/office/drawing/2014/main" id="{D8A7DCF8-191D-5147-86D9-ED13C1988BE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16200000">
              <a:off x="198956" y="3449644"/>
              <a:ext cx="947917" cy="95643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B65CB096-0E36-7145-A2EF-05F1FC65DC2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86747" y="1381070"/>
              <a:ext cx="988126" cy="988126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4142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E02B28-F7D9-C04A-AA87-5D1D713B09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How? Data Simulation Toolkit – MIRI Example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6AA857-CFAD-6B45-99EC-455376F26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479822"/>
            <a:ext cx="4283876" cy="4374566"/>
          </a:xfrm>
        </p:spPr>
        <p:txBody>
          <a:bodyPr>
            <a:normAutofit fontScale="77500" lnSpcReduction="20000"/>
          </a:bodyPr>
          <a:lstStyle/>
          <a:p>
            <a:r>
              <a:rPr lang="en-US" b="1">
                <a:solidFill>
                  <a:schemeClr val="accent1"/>
                </a:solidFill>
              </a:rPr>
              <a:t>Step 1: Synthetic cubes (NEMESIS models).</a:t>
            </a:r>
          </a:p>
          <a:p>
            <a:r>
              <a:rPr lang="en-US" b="1">
                <a:solidFill>
                  <a:schemeClr val="accent2"/>
                </a:solidFill>
              </a:rPr>
              <a:t>Step 2: </a:t>
            </a:r>
            <a:r>
              <a:rPr lang="en-US" b="1" err="1">
                <a:solidFill>
                  <a:schemeClr val="accent2"/>
                </a:solidFill>
              </a:rPr>
              <a:t>MIRISim</a:t>
            </a:r>
            <a:r>
              <a:rPr lang="en-US" b="1">
                <a:solidFill>
                  <a:schemeClr val="accent2"/>
                </a:solidFill>
              </a:rPr>
              <a:t> produces detector images.</a:t>
            </a:r>
          </a:p>
          <a:p>
            <a:pPr marL="757238" lvl="1" indent="-457200"/>
            <a:r>
              <a:rPr lang="en-US" sz="1900"/>
              <a:t>Level 1 - </a:t>
            </a:r>
            <a:r>
              <a:rPr lang="en-US"/>
              <a:t>detector ‘ramp’ images with PSF and noise incorporated. </a:t>
            </a:r>
            <a:endParaRPr lang="en-US" sz="1900"/>
          </a:p>
          <a:p>
            <a:r>
              <a:rPr lang="en-US" b="1">
                <a:solidFill>
                  <a:schemeClr val="accent4"/>
                </a:solidFill>
              </a:rPr>
              <a:t>Step 3: JWST Cal pipeline:</a:t>
            </a:r>
          </a:p>
          <a:p>
            <a:pPr marL="757238" lvl="1" indent="-457200"/>
            <a:r>
              <a:rPr lang="en-US"/>
              <a:t>Level 2A/B - ramps to calibrated slope images Slopes”)</a:t>
            </a:r>
          </a:p>
          <a:p>
            <a:pPr marL="757238" lvl="1" indent="-457200"/>
            <a:r>
              <a:rPr lang="en-US"/>
              <a:t>Level 3 - combine dithers into the final cubes 'dither*s3d.fits’</a:t>
            </a:r>
          </a:p>
          <a:p>
            <a:r>
              <a:rPr lang="en-US" b="1">
                <a:solidFill>
                  <a:schemeClr val="accent5"/>
                </a:solidFill>
              </a:rPr>
              <a:t>Step 4: Navigate Images:</a:t>
            </a:r>
          </a:p>
          <a:p>
            <a:pPr marL="757238" lvl="1" indent="-457200"/>
            <a:r>
              <a:rPr lang="en-US"/>
              <a:t>Assign backplane geometry to each dither/mosaic tile.</a:t>
            </a:r>
          </a:p>
          <a:p>
            <a:pPr marL="757238" lvl="1" indent="-457200"/>
            <a:r>
              <a:rPr lang="en-US"/>
              <a:t>Cylindrically map &amp; extract spectra.</a:t>
            </a:r>
          </a:p>
          <a:p>
            <a:r>
              <a:rPr lang="en-US" b="1">
                <a:solidFill>
                  <a:schemeClr val="accent6"/>
                </a:solidFill>
              </a:rPr>
              <a:t>Step 5: Spectral retrieval </a:t>
            </a:r>
          </a:p>
          <a:p>
            <a:pPr lvl="1"/>
            <a:r>
              <a:rPr lang="en-US"/>
              <a:t>T, composition, aerosol maps</a:t>
            </a:r>
          </a:p>
          <a:p>
            <a:pPr marL="0" indent="0">
              <a:buNone/>
            </a:pPr>
            <a:endParaRPr lang="en-US"/>
          </a:p>
          <a:p>
            <a:pPr marL="757238" lvl="1" indent="-457200"/>
            <a:endParaRPr lang="en-US"/>
          </a:p>
          <a:p>
            <a:pPr marL="457200" indent="-457200">
              <a:buFont typeface="+mj-lt"/>
              <a:buAutoNum type="arabicPeriod"/>
            </a:pP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8EB7038-92F7-BD4D-85D2-D701AFB21A8A}"/>
              </a:ext>
            </a:extLst>
          </p:cNvPr>
          <p:cNvGrpSpPr/>
          <p:nvPr/>
        </p:nvGrpSpPr>
        <p:grpSpPr>
          <a:xfrm>
            <a:off x="4455952" y="578343"/>
            <a:ext cx="2130972" cy="2063316"/>
            <a:chOff x="4455952" y="578343"/>
            <a:chExt cx="2130972" cy="2063316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C3737AA4-6035-CF41-BCE7-F5B264B1A7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00803" y="585627"/>
              <a:ext cx="2086121" cy="2056032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0C0E805-AFAD-D143-882A-B1B85EB08C91}"/>
                </a:ext>
              </a:extLst>
            </p:cNvPr>
            <p:cNvSpPr txBox="1"/>
            <p:nvPr/>
          </p:nvSpPr>
          <p:spPr>
            <a:xfrm>
              <a:off x="4455952" y="578343"/>
              <a:ext cx="1124545" cy="6001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>
                  <a:solidFill>
                    <a:schemeClr val="tx1">
                      <a:lumMod val="85000"/>
                    </a:schemeClr>
                  </a:solidFill>
                </a:rPr>
                <a:t>Slope image:  One detector, two channels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D264E08-32A5-E449-ACF6-04C5665D477D}"/>
              </a:ext>
            </a:extLst>
          </p:cNvPr>
          <p:cNvSpPr txBox="1"/>
          <p:nvPr/>
        </p:nvSpPr>
        <p:spPr>
          <a:xfrm>
            <a:off x="7142164" y="1352950"/>
            <a:ext cx="14827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>
                <a:solidFill>
                  <a:schemeClr val="tx1">
                    <a:lumMod val="85000"/>
                  </a:schemeClr>
                </a:solidFill>
              </a:rPr>
              <a:t>Collapsed output cube (single dither)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EFCDD6C-8A0A-1D4B-BA25-07F180096EC0}"/>
              </a:ext>
            </a:extLst>
          </p:cNvPr>
          <p:cNvGrpSpPr/>
          <p:nvPr/>
        </p:nvGrpSpPr>
        <p:grpSpPr>
          <a:xfrm>
            <a:off x="5797424" y="2092637"/>
            <a:ext cx="3201165" cy="2676451"/>
            <a:chOff x="5797424" y="2092637"/>
            <a:chExt cx="3201165" cy="2676451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508E98E-7162-474A-BAD2-3526C18274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7424" y="2092637"/>
              <a:ext cx="3201165" cy="2676451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156BCA2-8D03-F54D-9625-1ED977EFC319}"/>
                </a:ext>
              </a:extLst>
            </p:cNvPr>
            <p:cNvSpPr txBox="1"/>
            <p:nvPr/>
          </p:nvSpPr>
          <p:spPr>
            <a:xfrm>
              <a:off x="6080190" y="4039030"/>
              <a:ext cx="112454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i="1">
                  <a:solidFill>
                    <a:schemeClr val="bg1"/>
                  </a:solidFill>
                </a:rPr>
                <a:t>Extracted spectrum</a:t>
              </a:r>
            </a:p>
          </p:txBody>
        </p:sp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51C0D836-7382-2F45-80EC-98894F54BB9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43894" y="3191164"/>
            <a:ext cx="1776586" cy="157339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63EC5B2-6663-ED46-8B82-B50626302CA0}"/>
              </a:ext>
            </a:extLst>
          </p:cNvPr>
          <p:cNvSpPr txBox="1"/>
          <p:nvPr/>
        </p:nvSpPr>
        <p:spPr>
          <a:xfrm>
            <a:off x="3938530" y="2729172"/>
            <a:ext cx="16419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>
                <a:solidFill>
                  <a:schemeClr val="tx1">
                    <a:lumMod val="85000"/>
                  </a:schemeClr>
                </a:solidFill>
              </a:rPr>
              <a:t>Input sky cube (collapsed, single dither)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76640439-612A-BB47-A3A3-6129BA1242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131766" y="1783837"/>
            <a:ext cx="1432737" cy="1407327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75765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0B1A30-0C78-D648-A67F-1B0F648C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When?  Giant Planets Calendar 2022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F94B1DE-90CC-1144-86F3-BB367377C9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0941" y="534643"/>
            <a:ext cx="5452621" cy="672652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Observations only possible when target in Field of Regard either side of opposition.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D043B76-AB76-C743-8F7B-DCE10F6C4200}"/>
              </a:ext>
            </a:extLst>
          </p:cNvPr>
          <p:cNvSpPr txBox="1"/>
          <p:nvPr/>
        </p:nvSpPr>
        <p:spPr>
          <a:xfrm>
            <a:off x="5860475" y="703511"/>
            <a:ext cx="4154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solidFill>
                  <a:schemeClr val="bg1"/>
                </a:solidFill>
              </a:rPr>
              <a:t>KEY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CECBD3-C4B4-4D46-ABBE-5079DFB38E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562" y="1213143"/>
            <a:ext cx="8280875" cy="360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21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Scientists Plan to Observe Outer Solar System Moons Using JWST">
            <a:extLst>
              <a:ext uri="{FF2B5EF4-FFF2-40B4-BE49-F238E27FC236}">
                <a16:creationId xmlns:a16="http://schemas.microsoft.com/office/drawing/2014/main" id="{5C0A21A7-638F-394C-A1E7-AEF63AE0A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11253" y="0"/>
            <a:ext cx="4832747" cy="4832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7FB12B2-8176-A640-BC2D-1DC74AE39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Summary and Conclusion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CA77A37-F908-4C47-8467-28FAA019A6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0714" y="706758"/>
            <a:ext cx="4141446" cy="4209806"/>
          </a:xfrm>
        </p:spPr>
        <p:txBody>
          <a:bodyPr>
            <a:normAutofit fontScale="77500" lnSpcReduction="2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b="1"/>
              <a:t>JWST opens up:</a:t>
            </a:r>
          </a:p>
          <a:p>
            <a:pPr marL="585788" lvl="1" indent="-285750">
              <a:buFont typeface="Arial" panose="020B0604020202020204" pitchFamily="34" charset="0"/>
              <a:buChar char="•"/>
            </a:pPr>
            <a:r>
              <a:rPr lang="en-US" sz="2300"/>
              <a:t>New era of </a:t>
            </a:r>
            <a:r>
              <a:rPr lang="en-US" sz="2300" b="1" i="1">
                <a:solidFill>
                  <a:schemeClr val="accent1"/>
                </a:solidFill>
              </a:rPr>
              <a:t>comparative planetology</a:t>
            </a:r>
            <a:r>
              <a:rPr lang="en-US" sz="2300"/>
              <a:t>.</a:t>
            </a:r>
          </a:p>
          <a:p>
            <a:pPr marL="585788" lvl="1" indent="-285750">
              <a:buFont typeface="Arial" panose="020B0604020202020204" pitchFamily="34" charset="0"/>
              <a:buChar char="•"/>
            </a:pPr>
            <a:r>
              <a:rPr lang="en-US" sz="2300" b="1" i="1">
                <a:solidFill>
                  <a:schemeClr val="accent6"/>
                </a:solidFill>
              </a:rPr>
              <a:t>Spectral mapping of giant planets</a:t>
            </a:r>
            <a:r>
              <a:rPr lang="en-US" sz="2300">
                <a:solidFill>
                  <a:schemeClr val="accent6"/>
                </a:solidFill>
              </a:rPr>
              <a:t> </a:t>
            </a:r>
            <a:r>
              <a:rPr lang="en-US" sz="2300"/>
              <a:t>with a sensitivity that is unsurpassed.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b="1"/>
              <a:t>Challenge: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/>
              <a:t>NIRSPEC 1.6-5.3 µm and MIRI 5-29 µm spectral maps as a test of capabilities.</a:t>
            </a:r>
            <a:endParaRPr lang="en-GB" sz="220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2200"/>
              <a:t>Mosaics of bright, extended, moving targets close to saturation limit!</a:t>
            </a:r>
            <a:endParaRPr lang="en-US" sz="22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600" i="1">
                <a:solidFill>
                  <a:schemeClr val="accent2"/>
                </a:solidFill>
              </a:rPr>
              <a:t>S</a:t>
            </a:r>
            <a:r>
              <a:rPr lang="en-US" sz="2600" i="1">
                <a:solidFill>
                  <a:schemeClr val="accent2"/>
                </a:solidFill>
              </a:rPr>
              <a:t>tart of a long-term legacy </a:t>
            </a:r>
            <a:r>
              <a:rPr lang="en-US" sz="2600" i="1" err="1">
                <a:solidFill>
                  <a:schemeClr val="accent2"/>
                </a:solidFill>
              </a:rPr>
              <a:t>programme</a:t>
            </a:r>
            <a:r>
              <a:rPr lang="en-US" sz="2600" i="1">
                <a:solidFill>
                  <a:schemeClr val="accent2"/>
                </a:solidFill>
              </a:rPr>
              <a:t> for the Ice Giants ahead of future missions in the 2030s?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BB89916-25DB-5640-9789-0F5A623AAB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07156"/>
            <a:ext cx="1492252" cy="14073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1F3371A-D045-394F-8424-84E559E5B5B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38320" y="3514806"/>
            <a:ext cx="1837873" cy="12235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9FC04EC-E687-E741-BE3E-D046EED4AA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68998" y="3420377"/>
            <a:ext cx="1172429" cy="11346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Picture 12" descr="shownepch4.gif">
            <a:extLst>
              <a:ext uri="{FF2B5EF4-FFF2-40B4-BE49-F238E27FC236}">
                <a16:creationId xmlns:a16="http://schemas.microsoft.com/office/drawing/2014/main" id="{D81FE0B6-CE25-154E-A9B0-CD5091D1A2B3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37180" y="3780530"/>
            <a:ext cx="971717" cy="91333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C69F006D-515D-694E-B73F-E6AE68D9A0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185053" y="1514475"/>
            <a:ext cx="847688" cy="847688"/>
          </a:xfrm>
          <a:prstGeom prst="rect">
            <a:avLst/>
          </a:prstGeom>
          <a:noFill/>
          <a:ln w="38100">
            <a:solidFill>
              <a:schemeClr val="accent2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361FCB9F-F1B4-2D49-A101-CF14500988E3}"/>
              </a:ext>
            </a:extLst>
          </p:cNvPr>
          <p:cNvSpPr/>
          <p:nvPr/>
        </p:nvSpPr>
        <p:spPr>
          <a:xfrm>
            <a:off x="6973368" y="-235260"/>
            <a:ext cx="2170632" cy="1435693"/>
          </a:xfrm>
          <a:prstGeom prst="rect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9726697-0CD1-2145-9FEB-69FFF5543E0A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38086" y="1009544"/>
            <a:ext cx="642240" cy="175463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E510BC4-E73A-DC40-8C3C-A50013BEBF25}"/>
              </a:ext>
            </a:extLst>
          </p:cNvPr>
          <p:cNvSpPr/>
          <p:nvPr/>
        </p:nvSpPr>
        <p:spPr>
          <a:xfrm>
            <a:off x="7981337" y="966470"/>
            <a:ext cx="109356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0" lang="en-US" sz="1100" b="1" i="0" u="none" strike="noStrike" kern="1200" cap="none" spc="0" normalizeH="0" baseline="0" noProof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@</a:t>
            </a:r>
            <a:r>
              <a:rPr kumimoji="0" lang="en-US" sz="1100" b="1" i="0" u="none" strike="noStrike" kern="1200" cap="none" spc="0" normalizeH="0" baseline="0" noProof="0" err="1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LeighFletcher</a:t>
            </a:r>
            <a:endParaRPr lang="en-US" sz="110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7EB0B5-0BF8-7940-8C50-C48BDFB0A0ED}"/>
              </a:ext>
            </a:extLst>
          </p:cNvPr>
          <p:cNvSpPr txBox="1"/>
          <p:nvPr/>
        </p:nvSpPr>
        <p:spPr>
          <a:xfrm>
            <a:off x="4503531" y="59380"/>
            <a:ext cx="669578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85000"/>
                  </a:schemeClr>
                </a:solidFill>
              </a:rPr>
              <a:t>1246 1424 1373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9D8FC28-CB7C-2F42-9CD5-A4DF51C13FBE}"/>
              </a:ext>
            </a:extLst>
          </p:cNvPr>
          <p:cNvSpPr txBox="1"/>
          <p:nvPr/>
        </p:nvSpPr>
        <p:spPr>
          <a:xfrm>
            <a:off x="4781998" y="3479084"/>
            <a:ext cx="669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85000"/>
                  </a:schemeClr>
                </a:solidFill>
              </a:rPr>
              <a:t>1247 1424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896A70-3E2E-3142-9CA8-653CC6DA8529}"/>
              </a:ext>
            </a:extLst>
          </p:cNvPr>
          <p:cNvSpPr txBox="1"/>
          <p:nvPr/>
        </p:nvSpPr>
        <p:spPr>
          <a:xfrm>
            <a:off x="6511193" y="4335284"/>
            <a:ext cx="66957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85000"/>
                  </a:schemeClr>
                </a:solidFill>
              </a:rPr>
              <a:t>1248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0C03A59-1C08-3045-A0EA-A7D3B202BCA6}"/>
              </a:ext>
            </a:extLst>
          </p:cNvPr>
          <p:cNvSpPr txBox="1"/>
          <p:nvPr/>
        </p:nvSpPr>
        <p:spPr>
          <a:xfrm>
            <a:off x="8206871" y="4325933"/>
            <a:ext cx="66957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>
                <a:solidFill>
                  <a:schemeClr val="tx1">
                    <a:lumMod val="85000"/>
                  </a:schemeClr>
                </a:solidFill>
              </a:rPr>
              <a:t>1249 1604</a:t>
            </a:r>
          </a:p>
        </p:txBody>
      </p:sp>
    </p:spTree>
    <p:extLst>
      <p:ext uri="{BB962C8B-B14F-4D97-AF65-F5344CB8AC3E}">
        <p14:creationId xmlns:p14="http://schemas.microsoft.com/office/powerpoint/2010/main" val="3121712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8963-DDED-854E-A52F-491E8BF7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/>
              <a:t>The Rise of JWST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8E734-3B2E-034B-B43E-4717DB897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5102" y="831372"/>
            <a:ext cx="4506889" cy="1853968"/>
          </a:xfrm>
        </p:spPr>
        <p:txBody>
          <a:bodyPr>
            <a:normAutofit fontScale="92500" lnSpcReduction="20000"/>
          </a:bodyPr>
          <a:lstStyle/>
          <a:p>
            <a:r>
              <a:rPr lang="en-US" sz="2000" dirty="0"/>
              <a:t>Premier observatory for the 2020s.</a:t>
            </a:r>
          </a:p>
          <a:p>
            <a:r>
              <a:rPr lang="en-US" sz="2000" b="1" dirty="0">
                <a:solidFill>
                  <a:schemeClr val="accent1"/>
                </a:solidFill>
              </a:rPr>
              <a:t>International</a:t>
            </a:r>
            <a:r>
              <a:rPr lang="en-US" sz="2000" dirty="0"/>
              <a:t> collaboration</a:t>
            </a:r>
          </a:p>
          <a:p>
            <a:r>
              <a:rPr lang="en-US" sz="2000" dirty="0" err="1"/>
              <a:t>Revolutionising</a:t>
            </a:r>
            <a:r>
              <a:rPr lang="en-US" sz="2000" dirty="0"/>
              <a:t> views of cold, distant targets.</a:t>
            </a:r>
          </a:p>
          <a:p>
            <a:pPr lvl="1"/>
            <a:r>
              <a:rPr lang="en-US" sz="1800" dirty="0"/>
              <a:t>Opens up </a:t>
            </a:r>
            <a:r>
              <a:rPr lang="en-US" sz="1800" b="1" i="1" dirty="0">
                <a:solidFill>
                  <a:schemeClr val="accent2"/>
                </a:solidFill>
              </a:rPr>
              <a:t>spectroscopic mapping of giant planets</a:t>
            </a:r>
            <a:r>
              <a:rPr lang="en-US" sz="1800" dirty="0"/>
              <a:t> with a sensitivity that is unsurpassed.</a:t>
            </a:r>
            <a:endParaRPr lang="en-US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E3DEB2-4E63-C642-AC13-7753DB0D0DE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061953"/>
            <a:ext cx="7139894" cy="169957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907DBDE1-8935-0048-B5D9-6DAA6F2A3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013566" y="239911"/>
            <a:ext cx="1538081" cy="1538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899902-2CFF-684A-B07E-A34E57F9C2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9895" y="1210960"/>
            <a:ext cx="1972092" cy="359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1698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58963-DDED-854E-A52F-491E8BF7B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The Rise of JWST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F8E734-3B2E-034B-B43E-4717DB897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5698" y="1351722"/>
            <a:ext cx="3092091" cy="3489318"/>
          </a:xfrm>
        </p:spPr>
        <p:txBody>
          <a:bodyPr>
            <a:normAutofit fontScale="62500" lnSpcReduction="20000"/>
          </a:bodyPr>
          <a:lstStyle/>
          <a:p>
            <a:r>
              <a:rPr lang="en-US" b="1">
                <a:solidFill>
                  <a:schemeClr val="accent1"/>
                </a:solidFill>
              </a:rPr>
              <a:t>Launch:  </a:t>
            </a:r>
            <a:r>
              <a:rPr lang="en-US"/>
              <a:t>Ariane 5, 2021; 6200 kg.</a:t>
            </a:r>
          </a:p>
          <a:p>
            <a:r>
              <a:rPr lang="en-US" b="1">
                <a:solidFill>
                  <a:schemeClr val="accent1"/>
                </a:solidFill>
              </a:rPr>
              <a:t>Orbit: </a:t>
            </a:r>
            <a:r>
              <a:rPr lang="en-US"/>
              <a:t>L2, 1.5 million km.</a:t>
            </a:r>
          </a:p>
          <a:p>
            <a:r>
              <a:rPr lang="en-US"/>
              <a:t>5-layer sunshield to operate at &lt;50K, deploys in week 1.</a:t>
            </a:r>
          </a:p>
          <a:p>
            <a:r>
              <a:rPr lang="en-US"/>
              <a:t>Hexagonal 6.5m mirror, 18</a:t>
            </a:r>
            <a:r>
              <a:rPr lang="en-GB"/>
              <a:t> beryllium</a:t>
            </a:r>
            <a:r>
              <a:rPr lang="en-US"/>
              <a:t> segments, offering 0.1 arcsec (optical).</a:t>
            </a:r>
          </a:p>
          <a:p>
            <a:r>
              <a:rPr lang="en-US" b="1">
                <a:solidFill>
                  <a:schemeClr val="accent1"/>
                </a:solidFill>
              </a:rPr>
              <a:t>Timeline:</a:t>
            </a:r>
          </a:p>
          <a:p>
            <a:pPr lvl="1"/>
            <a:r>
              <a:rPr lang="en-US"/>
              <a:t>Month 1: Telescope deployment, cooldown, instrument turn-on, and insertion into orbit around L2.</a:t>
            </a:r>
          </a:p>
          <a:p>
            <a:pPr lvl="1"/>
            <a:r>
              <a:rPr lang="en-US"/>
              <a:t>Months 2-4: Initial optics checkouts, telescope alignment.</a:t>
            </a:r>
          </a:p>
          <a:p>
            <a:pPr lvl="1"/>
            <a:r>
              <a:rPr lang="en-US"/>
              <a:t>Months 5-6: Calibration and completion of commissioning.</a:t>
            </a:r>
          </a:p>
          <a:p>
            <a:pPr lvl="1"/>
            <a:r>
              <a:rPr lang="en-US" b="1">
                <a:solidFill>
                  <a:schemeClr val="accent6"/>
                </a:solidFill>
              </a:rPr>
              <a:t>Month 6+: Science in Cycle 1!</a:t>
            </a:r>
          </a:p>
          <a:p>
            <a:endParaRPr lang="en-US"/>
          </a:p>
        </p:txBody>
      </p:sp>
      <p:pic>
        <p:nvPicPr>
          <p:cNvPr id="1026" name="Picture 2" descr="Deployment test of James Webb Space Telescope's primary mirror ">
            <a:extLst>
              <a:ext uri="{FF2B5EF4-FFF2-40B4-BE49-F238E27FC236}">
                <a16:creationId xmlns:a16="http://schemas.microsoft.com/office/drawing/2014/main" id="{2F0A4D44-8B8D-4A41-B9D4-8C1EF31712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8187" y="548878"/>
            <a:ext cx="5570938" cy="4079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4AC816-1C82-1D49-A376-1D56D32C2CE6}"/>
              </a:ext>
            </a:extLst>
          </p:cNvPr>
          <p:cNvSpPr/>
          <p:nvPr/>
        </p:nvSpPr>
        <p:spPr>
          <a:xfrm>
            <a:off x="128187" y="4328584"/>
            <a:ext cx="26115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/>
              <a:t>NASA/C. Gunn, April 2020</a:t>
            </a:r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E597BD-D39D-514D-B772-EB7549B24B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80698" y="103366"/>
            <a:ext cx="1151713" cy="389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8772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26BC1-998B-4541-8B7F-C7CDF34BB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2800"/>
              <a:t>IFU Spectroscopy – Beyond Mid-IR Imaging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8FAE1E2-8054-4B48-9C9A-8FDED785EF4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56896" y="913623"/>
            <a:ext cx="3344995" cy="339885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184A0A1-DAC1-4E41-B7DC-91D314B2161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01912" y="562420"/>
            <a:ext cx="2894134" cy="19266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4E5577-3A96-9642-8AD0-1F9E969F9E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9532" y="2427515"/>
            <a:ext cx="1862441" cy="180236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C5E1D09-E54C-0040-B1F8-6F435787E28A}"/>
              </a:ext>
            </a:extLst>
          </p:cNvPr>
          <p:cNvSpPr txBox="1"/>
          <p:nvPr/>
        </p:nvSpPr>
        <p:spPr>
          <a:xfrm>
            <a:off x="1027814" y="913623"/>
            <a:ext cx="1701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>
                <a:solidFill>
                  <a:schemeClr val="tx1">
                    <a:lumMod val="75000"/>
                  </a:schemeClr>
                </a:solidFill>
              </a:rPr>
              <a:t>Jupiter at 8.6/10.8 µm (Fletcher+2017)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C4B4D3-4979-5444-B5CB-078E3FC413A9}"/>
              </a:ext>
            </a:extLst>
          </p:cNvPr>
          <p:cNvSpPr txBox="1"/>
          <p:nvPr/>
        </p:nvSpPr>
        <p:spPr>
          <a:xfrm>
            <a:off x="4058985" y="2386612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i="1">
                <a:solidFill>
                  <a:schemeClr val="tx1">
                    <a:lumMod val="75000"/>
                  </a:schemeClr>
                </a:solidFill>
              </a:rPr>
              <a:t>Uranus 18.7 µm </a:t>
            </a:r>
          </a:p>
          <a:p>
            <a:r>
              <a:rPr lang="en-US" sz="1200" i="1">
                <a:solidFill>
                  <a:schemeClr val="tx1">
                    <a:lumMod val="75000"/>
                  </a:schemeClr>
                </a:solidFill>
              </a:rPr>
              <a:t>(Roman+2020)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1D514AD-2231-7446-9F71-085FE5CE5913}"/>
              </a:ext>
            </a:extLst>
          </p:cNvPr>
          <p:cNvGrpSpPr/>
          <p:nvPr/>
        </p:nvGrpSpPr>
        <p:grpSpPr>
          <a:xfrm>
            <a:off x="5807710" y="2276476"/>
            <a:ext cx="1783479" cy="1687241"/>
            <a:chOff x="5732020" y="2583935"/>
            <a:chExt cx="1783479" cy="1687241"/>
          </a:xfrm>
        </p:grpSpPr>
        <p:pic>
          <p:nvPicPr>
            <p:cNvPr id="8" name="Picture 7" descr="shownepch4.gif">
              <a:extLst>
                <a:ext uri="{FF2B5EF4-FFF2-40B4-BE49-F238E27FC236}">
                  <a16:creationId xmlns:a16="http://schemas.microsoft.com/office/drawing/2014/main" id="{8D381710-F9CD-7346-A913-328068F3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64348" y="2625235"/>
              <a:ext cx="1751151" cy="164594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B6E817E-5108-654E-9296-4C510A8D7B9C}"/>
                </a:ext>
              </a:extLst>
            </p:cNvPr>
            <p:cNvSpPr txBox="1"/>
            <p:nvPr/>
          </p:nvSpPr>
          <p:spPr>
            <a:xfrm>
              <a:off x="5732020" y="2583935"/>
              <a:ext cx="122431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i="1">
                  <a:solidFill>
                    <a:schemeClr val="tx1">
                      <a:lumMod val="75000"/>
                    </a:schemeClr>
                  </a:solidFill>
                </a:rPr>
                <a:t>Neptune 7.9 µm </a:t>
              </a:r>
            </a:p>
            <a:p>
              <a:r>
                <a:rPr lang="en-US" sz="1200" i="1">
                  <a:solidFill>
                    <a:schemeClr val="tx1">
                      <a:lumMod val="75000"/>
                    </a:schemeClr>
                  </a:solidFill>
                </a:rPr>
                <a:t>(Sinclair+2020)</a:t>
              </a:r>
            </a:p>
          </p:txBody>
        </p: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72A1D20-641E-B045-B6A1-456EC6E9ECE5}"/>
              </a:ext>
            </a:extLst>
          </p:cNvPr>
          <p:cNvSpPr txBox="1"/>
          <p:nvPr/>
        </p:nvSpPr>
        <p:spPr>
          <a:xfrm>
            <a:off x="3855297" y="545495"/>
            <a:ext cx="143340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i="1">
                <a:solidFill>
                  <a:schemeClr val="tx1">
                    <a:lumMod val="75000"/>
                  </a:schemeClr>
                </a:solidFill>
              </a:rPr>
              <a:t>Saturn 7.9/17.6 µm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88924A-9DAD-7946-AE92-FDF55A467313}"/>
              </a:ext>
            </a:extLst>
          </p:cNvPr>
          <p:cNvSpPr txBox="1"/>
          <p:nvPr/>
        </p:nvSpPr>
        <p:spPr>
          <a:xfrm>
            <a:off x="7046213" y="1326588"/>
            <a:ext cx="1844703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Summer hemisphere MIRI (5-16 µm) mosaic; impact/storm </a:t>
            </a:r>
            <a:r>
              <a:rPr lang="en-US" sz="1200" err="1"/>
              <a:t>ToO</a:t>
            </a:r>
            <a:r>
              <a:rPr lang="en-US" sz="1200"/>
              <a:t> for MIRI &amp; NIRSPEC (1.6-16 µm)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C3321B-E239-BC44-9E65-A692A0560F7F}"/>
              </a:ext>
            </a:extLst>
          </p:cNvPr>
          <p:cNvSpPr txBox="1"/>
          <p:nvPr/>
        </p:nvSpPr>
        <p:spPr>
          <a:xfrm>
            <a:off x="48388" y="3732421"/>
            <a:ext cx="1958851" cy="101566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Mosaic of GRS and S. polar region (NIRSPEC &amp; MIRI, 1.6-11 µm); NIRCAM wind maps; impact/storm </a:t>
            </a:r>
            <a:r>
              <a:rPr lang="en-US" sz="1200" err="1"/>
              <a:t>ToO</a:t>
            </a:r>
            <a:r>
              <a:rPr lang="en-US" sz="1200"/>
              <a:t> for MIRI &amp; NIRSPEC (1.6-11 µm)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760001-383B-F041-9A4F-394D001CFE05}"/>
              </a:ext>
            </a:extLst>
          </p:cNvPr>
          <p:cNvSpPr txBox="1"/>
          <p:nvPr/>
        </p:nvSpPr>
        <p:spPr>
          <a:xfrm>
            <a:off x="6177769" y="4135806"/>
            <a:ext cx="2826840" cy="646331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/>
              <a:t>Global maps of troposphere, stratosphere, ionosphere (NIRSPEC &amp; MIRI, 1.6-29 µm); temporal variation on Neptune (MIRI)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734CC67-C692-184E-BC9F-C2ABCA50CE4E}"/>
              </a:ext>
            </a:extLst>
          </p:cNvPr>
          <p:cNvSpPr/>
          <p:nvPr/>
        </p:nvSpPr>
        <p:spPr>
          <a:xfrm>
            <a:off x="5676316" y="1893815"/>
            <a:ext cx="116634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1200" i="1">
                <a:solidFill>
                  <a:prstClr val="white">
                    <a:lumMod val="75000"/>
                  </a:prstClr>
                </a:solidFill>
              </a:rPr>
              <a:t>(Fletcher+2017)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88E04405-F14C-3C4B-9816-E2DC8619C409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027814" y="3474720"/>
            <a:ext cx="1019972" cy="25770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A80EE8E-FE16-A746-A33B-82AB118A572C}"/>
              </a:ext>
            </a:extLst>
          </p:cNvPr>
          <p:cNvCxnSpPr>
            <a:stCxn id="3" idx="1"/>
          </p:cNvCxnSpPr>
          <p:nvPr/>
        </p:nvCxnSpPr>
        <p:spPr>
          <a:xfrm flipH="1" flipV="1">
            <a:off x="5574409" y="1525764"/>
            <a:ext cx="1471804" cy="216323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9D61B56-D68E-FA46-810C-AAF79B5FDE50}"/>
              </a:ext>
            </a:extLst>
          </p:cNvPr>
          <p:cNvCxnSpPr>
            <a:stCxn id="17" idx="0"/>
          </p:cNvCxnSpPr>
          <p:nvPr/>
        </p:nvCxnSpPr>
        <p:spPr>
          <a:xfrm flipH="1" flipV="1">
            <a:off x="6973368" y="3571578"/>
            <a:ext cx="617821" cy="564228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2FE6B945-5253-E142-9FCC-CB076EFA5524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5238741" y="3962097"/>
            <a:ext cx="2352448" cy="173709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C5A9C7F-7D51-7044-B7D6-4FC4FF7563AE}"/>
              </a:ext>
            </a:extLst>
          </p:cNvPr>
          <p:cNvSpPr txBox="1"/>
          <p:nvPr/>
        </p:nvSpPr>
        <p:spPr>
          <a:xfrm>
            <a:off x="1949372" y="4492336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</a:schemeClr>
                </a:solidFill>
              </a:rPr>
              <a:t>[1246, 1424, 1373]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0603598-CA07-7B49-94EE-2652D1F4082C}"/>
              </a:ext>
            </a:extLst>
          </p:cNvPr>
          <p:cNvSpPr txBox="1"/>
          <p:nvPr/>
        </p:nvSpPr>
        <p:spPr>
          <a:xfrm>
            <a:off x="7591189" y="3853692"/>
            <a:ext cx="1560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</a:schemeClr>
                </a:solidFill>
              </a:rPr>
              <a:t>[1248, 1249, 1604]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4EF9F26-864E-FE4B-9D66-49621C30A791}"/>
              </a:ext>
            </a:extLst>
          </p:cNvPr>
          <p:cNvSpPr txBox="1"/>
          <p:nvPr/>
        </p:nvSpPr>
        <p:spPr>
          <a:xfrm>
            <a:off x="7895010" y="2157585"/>
            <a:ext cx="1109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</a:schemeClr>
                </a:solidFill>
              </a:rPr>
              <a:t>[1247, 1424]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3A790F5-6B4C-7948-8FAA-889604A0D03E}"/>
              </a:ext>
            </a:extLst>
          </p:cNvPr>
          <p:cNvSpPr txBox="1"/>
          <p:nvPr/>
        </p:nvSpPr>
        <p:spPr>
          <a:xfrm>
            <a:off x="0" y="478015"/>
            <a:ext cx="12717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85000"/>
                  </a:schemeClr>
                </a:solidFill>
              </a:rPr>
              <a:t>[GTO, ERS, GO]</a:t>
            </a:r>
          </a:p>
        </p:txBody>
      </p:sp>
    </p:spTree>
    <p:extLst>
      <p:ext uri="{BB962C8B-B14F-4D97-AF65-F5344CB8AC3E}">
        <p14:creationId xmlns:p14="http://schemas.microsoft.com/office/powerpoint/2010/main" val="2895660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3" grpId="0" animBg="1"/>
      <p:bldP spid="17" grpId="0" animBg="1"/>
      <p:bldP spid="19" grpId="0"/>
      <p:bldP spid="33" grpId="0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597F974-9080-1843-9CA1-3A3F416208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7463" y="1459194"/>
            <a:ext cx="4091810" cy="30642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040DAEC-F515-A44D-ABE7-D6C3FC42B6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Aims of the JWST Giant Planets </a:t>
            </a:r>
            <a:r>
              <a:rPr lang="en-US" err="1"/>
              <a:t>Programme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11FCA0-674B-044E-9BB5-A48843A46E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805" y="620052"/>
            <a:ext cx="4816580" cy="4254098"/>
          </a:xfrm>
        </p:spPr>
        <p:txBody>
          <a:bodyPr>
            <a:normAutofit fontScale="77500" lnSpcReduction="20000"/>
          </a:bodyPr>
          <a:lstStyle/>
          <a:p>
            <a:r>
              <a:rPr lang="en-US" b="1">
                <a:solidFill>
                  <a:schemeClr val="accent6"/>
                </a:solidFill>
              </a:rPr>
              <a:t>Science:</a:t>
            </a:r>
          </a:p>
          <a:p>
            <a:pPr lvl="1"/>
            <a:r>
              <a:rPr lang="en-US"/>
              <a:t>Baseline for time-series atmospheric analysis over the 10 years of JWST.</a:t>
            </a:r>
          </a:p>
          <a:p>
            <a:pPr lvl="1"/>
            <a:r>
              <a:rPr lang="en-US"/>
              <a:t>New discoveries in dark &amp; hidden spectral regions.</a:t>
            </a:r>
          </a:p>
          <a:p>
            <a:pPr lvl="1"/>
            <a:r>
              <a:rPr lang="en-US"/>
              <a:t>Comparative planetology of four giants with identical spectral modes.</a:t>
            </a:r>
          </a:p>
          <a:p>
            <a:r>
              <a:rPr lang="en-US" b="1">
                <a:solidFill>
                  <a:schemeClr val="accent3"/>
                </a:solidFill>
              </a:rPr>
              <a:t>Capabilities:</a:t>
            </a:r>
          </a:p>
          <a:p>
            <a:pPr lvl="1"/>
            <a:r>
              <a:rPr lang="en-US"/>
              <a:t>IFU mapping capabilities for extended, rotating, moving objects.</a:t>
            </a:r>
          </a:p>
          <a:p>
            <a:pPr lvl="1"/>
            <a:r>
              <a:rPr lang="en-US"/>
              <a:t>Calibration of very bright targets near saturation.</a:t>
            </a:r>
          </a:p>
          <a:p>
            <a:pPr lvl="1"/>
            <a:r>
              <a:rPr lang="en-US"/>
              <a:t>Resource for community in Cycle 2 planning.</a:t>
            </a:r>
          </a:p>
          <a:p>
            <a:r>
              <a:rPr lang="en-US" b="1">
                <a:solidFill>
                  <a:schemeClr val="accent2"/>
                </a:solidFill>
              </a:rPr>
              <a:t>Engagement:</a:t>
            </a:r>
          </a:p>
          <a:p>
            <a:pPr lvl="1"/>
            <a:r>
              <a:rPr lang="en-US"/>
              <a:t>Bring in professional and amateur community to provide supporting temporal, spatial, spectral context.</a:t>
            </a:r>
          </a:p>
          <a:p>
            <a:pPr lvl="1"/>
            <a:r>
              <a:rPr lang="en-US" b="1">
                <a:solidFill>
                  <a:schemeClr val="accent5"/>
                </a:solidFill>
              </a:rPr>
              <a:t>!!! EPSC Splinter Meeting 24/09 17:30CEST !!!</a:t>
            </a:r>
          </a:p>
        </p:txBody>
      </p:sp>
    </p:spTree>
    <p:extLst>
      <p:ext uri="{BB962C8B-B14F-4D97-AF65-F5344CB8AC3E}">
        <p14:creationId xmlns:p14="http://schemas.microsoft.com/office/powerpoint/2010/main" val="4263876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968097-300B-4345-9E85-3676DCEFE2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MIRI/MRS Spectroscopy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B19FF9-62A2-054A-BC5E-D9FFD323E9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CF7A2E1D-07C7-B842-A5A3-CC3DF8F453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2283493"/>
            <a:ext cx="9144000" cy="2452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71E54E0-D908-3F47-A6CC-1E575C2D9F39}"/>
              </a:ext>
            </a:extLst>
          </p:cNvPr>
          <p:cNvGrpSpPr/>
          <p:nvPr/>
        </p:nvGrpSpPr>
        <p:grpSpPr>
          <a:xfrm>
            <a:off x="3734726" y="112176"/>
            <a:ext cx="3035736" cy="2027362"/>
            <a:chOff x="3734726" y="112176"/>
            <a:chExt cx="3035736" cy="202736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785C397D-E8DB-584E-A290-D11099542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4726" y="112176"/>
              <a:ext cx="3035736" cy="202736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5A3BBDCB-197E-3946-B17D-F263A0F9B2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908314" y="447601"/>
              <a:ext cx="313751" cy="33649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C82F055C-A78B-C34A-8538-38360B0EBB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3457" y="896269"/>
              <a:ext cx="189714" cy="187500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72283F9D-E50C-7B49-8807-EA6232768954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0900319">
            <a:off x="1109776" y="3145285"/>
            <a:ext cx="475635" cy="510110"/>
          </a:xfrm>
          <a:prstGeom prst="rect">
            <a:avLst/>
          </a:prstGeom>
          <a:ln>
            <a:noFill/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7CACF0-0AA0-5A43-8668-E018C66A67C3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94827" y="3666578"/>
            <a:ext cx="541742" cy="581009"/>
          </a:xfrm>
          <a:prstGeom prst="rect">
            <a:avLst/>
          </a:prstGeom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2E1823-EBB9-5445-8434-9A96CF733E77}"/>
              </a:ext>
            </a:extLst>
          </p:cNvPr>
          <p:cNvSpPr txBox="1"/>
          <p:nvPr/>
        </p:nvSpPr>
        <p:spPr>
          <a:xfrm>
            <a:off x="128187" y="1550834"/>
            <a:ext cx="3307742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r"/>
            <a:r>
              <a:rPr lang="en-GB" sz="1200" i="1"/>
              <a:t>4 channels/sub-bands</a:t>
            </a:r>
          </a:p>
          <a:p>
            <a:pPr algn="r"/>
            <a:r>
              <a:rPr lang="en-GB" sz="1200" i="1"/>
              <a:t>2 detectors (SW = channels 1,2, LW= channels 3,4) </a:t>
            </a:r>
          </a:p>
          <a:p>
            <a:pPr algn="r"/>
            <a:r>
              <a:rPr lang="en-GB" sz="1200" i="1"/>
              <a:t>3 dispersers = (SHORT/MEDIUM/LONG, aka A/B/C)</a:t>
            </a:r>
            <a:endParaRPr lang="en-US" sz="1200" i="1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D112741-BD72-F04D-A4F5-50ACC47A9E09}"/>
              </a:ext>
            </a:extLst>
          </p:cNvPr>
          <p:cNvSpPr/>
          <p:nvPr/>
        </p:nvSpPr>
        <p:spPr>
          <a:xfrm>
            <a:off x="6123709" y="2362200"/>
            <a:ext cx="3020291" cy="2232422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E279347-72A7-B940-AFA6-90A80BE4ADF2}"/>
              </a:ext>
            </a:extLst>
          </p:cNvPr>
          <p:cNvSpPr/>
          <p:nvPr/>
        </p:nvSpPr>
        <p:spPr>
          <a:xfrm>
            <a:off x="2434319" y="2474963"/>
            <a:ext cx="3561203" cy="2220936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7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F6217-3BE0-4243-9DE3-D972E31D11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Neptune &amp; Uranus - MIRI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185B3-C104-0D45-80FA-4D9CD1AE0C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5942" y="1430664"/>
            <a:ext cx="2377411" cy="2773867"/>
          </a:xfrm>
        </p:spPr>
        <p:txBody>
          <a:bodyPr>
            <a:normAutofit fontScale="77500" lnSpcReduction="20000"/>
          </a:bodyPr>
          <a:lstStyle/>
          <a:p>
            <a:r>
              <a:rPr lang="en-US" b="1">
                <a:solidFill>
                  <a:schemeClr val="accent1"/>
                </a:solidFill>
              </a:rPr>
              <a:t>Map tropospheric &amp; stratospheric temperature &amp; composition.</a:t>
            </a:r>
          </a:p>
          <a:p>
            <a:r>
              <a:rPr lang="en-US"/>
              <a:t>Synthetic spectrum using MRS resolution &amp; 12 sub-bands, 0.1”/px.</a:t>
            </a:r>
          </a:p>
          <a:p>
            <a:r>
              <a:rPr lang="en-US"/>
              <a:t>Synthetic MIRI cubes passed to ETC and </a:t>
            </a:r>
            <a:r>
              <a:rPr lang="en-US" err="1"/>
              <a:t>MIRISim</a:t>
            </a:r>
            <a:r>
              <a:rPr lang="en-US"/>
              <a:t>.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E86B830-068D-0C40-B887-60B2DEFF8F20}"/>
              </a:ext>
            </a:extLst>
          </p:cNvPr>
          <p:cNvGrpSpPr/>
          <p:nvPr/>
        </p:nvGrpSpPr>
        <p:grpSpPr>
          <a:xfrm>
            <a:off x="175300" y="548878"/>
            <a:ext cx="5962512" cy="3115118"/>
            <a:chOff x="496329" y="1904999"/>
            <a:chExt cx="4882407" cy="2599267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0AEA4BCD-D1F4-0B4B-8DDA-DF9FD09AD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6329" y="1904999"/>
              <a:ext cx="4882407" cy="2599267"/>
            </a:xfrm>
            <a:prstGeom prst="rect">
              <a:avLst/>
            </a:prstGeom>
          </p:spPr>
        </p:pic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37AD87A-41E6-EB46-8848-73FE0C380AD0}"/>
                </a:ext>
              </a:extLst>
            </p:cNvPr>
            <p:cNvSpPr txBox="1"/>
            <p:nvPr/>
          </p:nvSpPr>
          <p:spPr>
            <a:xfrm>
              <a:off x="1109136" y="2506133"/>
              <a:ext cx="6096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O, NH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3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?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5AF9E686-A89C-A34A-AD39-BF85352A382C}"/>
                </a:ext>
              </a:extLst>
            </p:cNvPr>
            <p:cNvSpPr txBox="1"/>
            <p:nvPr/>
          </p:nvSpPr>
          <p:spPr>
            <a:xfrm>
              <a:off x="1947336" y="2319867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CH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07B043-3EA4-7D4F-89CD-918CD5548231}"/>
                </a:ext>
              </a:extLst>
            </p:cNvPr>
            <p:cNvSpPr txBox="1"/>
            <p:nvPr/>
          </p:nvSpPr>
          <p:spPr>
            <a:xfrm>
              <a:off x="2209803" y="2540001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CH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3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D</a:t>
              </a:r>
              <a:endParaRPr kumimoji="0" lang="en-US" sz="1050" b="0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1006769-2B39-3945-A70B-516E620C5673}"/>
                </a:ext>
              </a:extLst>
            </p:cNvPr>
            <p:cNvSpPr txBox="1"/>
            <p:nvPr/>
          </p:nvSpPr>
          <p:spPr>
            <a:xfrm>
              <a:off x="1498603" y="2633134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PAHs?</a:t>
              </a:r>
              <a:endParaRPr kumimoji="0" lang="en-US" sz="1050" b="0" i="0" u="none" strike="noStrike" kern="0" cap="none" spc="0" normalizeH="0" baseline="-2500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C55A5EF6-85A6-484C-9E18-DBF15D69CBB0}"/>
                </a:ext>
              </a:extLst>
            </p:cNvPr>
            <p:cNvSpPr txBox="1"/>
            <p:nvPr/>
          </p:nvSpPr>
          <p:spPr>
            <a:xfrm>
              <a:off x="2692403" y="3327401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C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4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B988C194-22B4-7148-93C4-025734D873C6}"/>
                </a:ext>
              </a:extLst>
            </p:cNvPr>
            <p:cNvSpPr txBox="1"/>
            <p:nvPr/>
          </p:nvSpPr>
          <p:spPr>
            <a:xfrm>
              <a:off x="2853270" y="2446867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C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6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8FE4E008-78A2-3647-9A5F-7F62FA6DF288}"/>
                </a:ext>
              </a:extLst>
            </p:cNvPr>
            <p:cNvSpPr txBox="1"/>
            <p:nvPr/>
          </p:nvSpPr>
          <p:spPr>
            <a:xfrm>
              <a:off x="3344337" y="3217334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C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C7A47F37-7219-124A-A3D6-99BE8D11EB01}"/>
                </a:ext>
              </a:extLst>
            </p:cNvPr>
            <p:cNvSpPr txBox="1"/>
            <p:nvPr/>
          </p:nvSpPr>
          <p:spPr>
            <a:xfrm>
              <a:off x="3733803" y="3073400"/>
              <a:ext cx="609600" cy="415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C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3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4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, C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4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EDCA389E-0D8B-AD44-BEC1-3E2C0AFE5ED8}"/>
                </a:ext>
              </a:extLst>
            </p:cNvPr>
            <p:cNvSpPr txBox="1"/>
            <p:nvPr/>
          </p:nvSpPr>
          <p:spPr>
            <a:xfrm>
              <a:off x="3953936" y="2446866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B9B5F458-F06F-BF4D-8CC7-83D1B33509FC}"/>
                </a:ext>
              </a:extLst>
            </p:cNvPr>
            <p:cNvSpPr txBox="1"/>
            <p:nvPr/>
          </p:nvSpPr>
          <p:spPr>
            <a:xfrm>
              <a:off x="2565403" y="2827866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D53D0AA8-7E5D-9544-AEC0-2CCA5DEB6E44}"/>
                </a:ext>
              </a:extLst>
            </p:cNvPr>
            <p:cNvSpPr txBox="1"/>
            <p:nvPr/>
          </p:nvSpPr>
          <p:spPr>
            <a:xfrm>
              <a:off x="4707469" y="2692400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H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-He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7C33A3DC-085E-9E45-AA06-665833D6AF88}"/>
                </a:ext>
              </a:extLst>
            </p:cNvPr>
            <p:cNvSpPr txBox="1"/>
            <p:nvPr/>
          </p:nvSpPr>
          <p:spPr>
            <a:xfrm>
              <a:off x="3581404" y="2438400"/>
              <a:ext cx="60960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0" cap="none" spc="0" normalizeH="0" baseline="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CO</a:t>
              </a:r>
              <a:r>
                <a:rPr kumimoji="0" lang="en-US" sz="1050" b="0" i="0" u="none" strike="noStrike" kern="0" cap="none" spc="0" normalizeH="0" baseline="-25000" noProof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rPr>
                <a:t>2</a:t>
              </a:r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F1DC847E-C914-7047-BA85-9A94EFB866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421" y="3417674"/>
            <a:ext cx="1775413" cy="1384821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8D4F77B2-74B9-D141-9568-3F793C4DF48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7834" y="3733052"/>
            <a:ext cx="1250109" cy="1014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6280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BBD6A-11B2-FC4A-B444-78AA2FF5C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Neptune &amp; Uranus - NIRSPEC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E90CD-70C0-5342-B505-D07EB54CCD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71690" y="1362740"/>
            <a:ext cx="2811798" cy="3316836"/>
          </a:xfrm>
        </p:spPr>
        <p:txBody>
          <a:bodyPr>
            <a:normAutofit fontScale="85000" lnSpcReduction="20000"/>
          </a:bodyPr>
          <a:lstStyle/>
          <a:p>
            <a:r>
              <a:rPr lang="en-US" b="1">
                <a:solidFill>
                  <a:schemeClr val="accent2"/>
                </a:solidFill>
              </a:rPr>
              <a:t>Map clouds (meteorology &amp; dynamics) and ionospheric emission (H</a:t>
            </a:r>
            <a:r>
              <a:rPr lang="en-US" b="1" baseline="-25000">
                <a:solidFill>
                  <a:schemeClr val="accent2"/>
                </a:solidFill>
              </a:rPr>
              <a:t>3</a:t>
            </a:r>
            <a:r>
              <a:rPr lang="en-US" b="1" baseline="30000">
                <a:solidFill>
                  <a:schemeClr val="accent2"/>
                </a:solidFill>
              </a:rPr>
              <a:t>+</a:t>
            </a:r>
            <a:r>
              <a:rPr lang="en-US" b="1">
                <a:solidFill>
                  <a:schemeClr val="accent2"/>
                </a:solidFill>
              </a:rPr>
              <a:t>, CO, CO</a:t>
            </a:r>
            <a:r>
              <a:rPr lang="en-US" b="1" baseline="-25000">
                <a:solidFill>
                  <a:schemeClr val="accent2"/>
                </a:solidFill>
              </a:rPr>
              <a:t>2</a:t>
            </a:r>
            <a:r>
              <a:rPr lang="en-US" b="1">
                <a:solidFill>
                  <a:schemeClr val="accent2"/>
                </a:solidFill>
              </a:rPr>
              <a:t>, CH</a:t>
            </a:r>
            <a:r>
              <a:rPr lang="en-US" b="1" baseline="-25000">
                <a:solidFill>
                  <a:schemeClr val="accent2"/>
                </a:solidFill>
              </a:rPr>
              <a:t>4</a:t>
            </a:r>
            <a:r>
              <a:rPr lang="en-US" b="1">
                <a:solidFill>
                  <a:schemeClr val="accent2"/>
                </a:solidFill>
              </a:rPr>
              <a:t>).</a:t>
            </a:r>
          </a:p>
          <a:p>
            <a:pPr lvl="1"/>
            <a:r>
              <a:rPr lang="en-US"/>
              <a:t>Possible first detection of Neptune H</a:t>
            </a:r>
            <a:r>
              <a:rPr lang="en-US" baseline="-25000"/>
              <a:t>3</a:t>
            </a:r>
            <a:r>
              <a:rPr lang="en-US" baseline="30000"/>
              <a:t>+</a:t>
            </a:r>
            <a:r>
              <a:rPr lang="en-US"/>
              <a:t>?</a:t>
            </a:r>
          </a:p>
          <a:p>
            <a:r>
              <a:rPr lang="en-GB"/>
              <a:t>30 slices:</a:t>
            </a:r>
          </a:p>
          <a:p>
            <a:pPr lvl="1"/>
            <a:r>
              <a:rPr lang="en-GB"/>
              <a:t>0.1" wide and 3" in length on the sky </a:t>
            </a:r>
          </a:p>
          <a:p>
            <a:pPr lvl="1"/>
            <a:r>
              <a:rPr lang="en-GB"/>
              <a:t>dither for image reconstruction.</a:t>
            </a:r>
          </a:p>
          <a:p>
            <a:pPr marL="0" indent="0">
              <a:buNone/>
            </a:pPr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F33CCE56-D59A-EA4E-8B10-07C0CF135DCE}"/>
              </a:ext>
            </a:extLst>
          </p:cNvPr>
          <p:cNvGrpSpPr/>
          <p:nvPr/>
        </p:nvGrpSpPr>
        <p:grpSpPr>
          <a:xfrm>
            <a:off x="135331" y="905666"/>
            <a:ext cx="6016361" cy="3332167"/>
            <a:chOff x="128187" y="548878"/>
            <a:chExt cx="6016361" cy="33321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95E9B31-3E5E-744C-9A6F-1B5BDA68C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28187" y="548878"/>
              <a:ext cx="6016361" cy="2996559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4D5D6062-EA2F-944F-A70F-6D07A72FE7ED}"/>
                </a:ext>
              </a:extLst>
            </p:cNvPr>
            <p:cNvSpPr/>
            <p:nvPr/>
          </p:nvSpPr>
          <p:spPr>
            <a:xfrm>
              <a:off x="2023882" y="3483688"/>
              <a:ext cx="1712300" cy="261610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1100" b="1" i="1">
                  <a:solidFill>
                    <a:schemeClr val="bg1"/>
                  </a:solidFill>
                </a:rPr>
                <a:t>G235H/F170LP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D64317F-FC55-E44C-8FDB-3F2A5EF8C7FF}"/>
                </a:ext>
              </a:extLst>
            </p:cNvPr>
            <p:cNvSpPr/>
            <p:nvPr/>
          </p:nvSpPr>
          <p:spPr>
            <a:xfrm>
              <a:off x="3437099" y="3619435"/>
              <a:ext cx="2572149" cy="26161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1100" b="1" i="1">
                  <a:solidFill>
                    <a:schemeClr val="bg1"/>
                  </a:solidFill>
                </a:rPr>
                <a:t>G395H/F290LP</a:t>
              </a:r>
              <a:endParaRPr lang="en-US" sz="110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74533-4981-9344-BBEB-2D19215A5EBE}"/>
                </a:ext>
              </a:extLst>
            </p:cNvPr>
            <p:cNvSpPr txBox="1"/>
            <p:nvPr/>
          </p:nvSpPr>
          <p:spPr>
            <a:xfrm>
              <a:off x="3682974" y="2505775"/>
              <a:ext cx="1778051" cy="307777"/>
            </a:xfrm>
            <a:prstGeom prst="rect">
              <a:avLst/>
            </a:prstGeom>
            <a:noFill/>
            <a:ln>
              <a:solidFill>
                <a:schemeClr val="accent4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sz="1400" i="1">
                  <a:solidFill>
                    <a:schemeClr val="accent4"/>
                  </a:solidFill>
                </a:rPr>
                <a:t>H</a:t>
              </a:r>
              <a:r>
                <a:rPr lang="en-US" sz="1400" i="1" baseline="-25000">
                  <a:solidFill>
                    <a:schemeClr val="accent4"/>
                  </a:solidFill>
                </a:rPr>
                <a:t>3</a:t>
              </a:r>
              <a:r>
                <a:rPr lang="en-US" sz="1400" i="1" baseline="30000">
                  <a:solidFill>
                    <a:schemeClr val="accent4"/>
                  </a:solidFill>
                </a:rPr>
                <a:t>+</a:t>
              </a:r>
              <a:r>
                <a:rPr lang="en-US" sz="1400" i="1">
                  <a:solidFill>
                    <a:schemeClr val="accent4"/>
                  </a:solidFill>
                </a:rPr>
                <a:t> from Melin+2019</a:t>
              </a:r>
            </a:p>
          </p:txBody>
        </p: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CF7E5E2-D6BE-3C4C-93AD-7B8E7C8274BE}"/>
                </a:ext>
              </a:extLst>
            </p:cNvPr>
            <p:cNvCxnSpPr/>
            <p:nvPr/>
          </p:nvCxnSpPr>
          <p:spPr>
            <a:xfrm flipV="1">
              <a:off x="4572000" y="2164976"/>
              <a:ext cx="0" cy="33617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4"/>
            </a:lnRef>
            <a:fillRef idx="0">
              <a:schemeClr val="accent4"/>
            </a:fillRef>
            <a:effectRef idx="1">
              <a:schemeClr val="accent4"/>
            </a:effectRef>
            <a:fontRef idx="minor">
              <a:schemeClr val="tx1"/>
            </a:fontRef>
          </p:style>
        </p:cxn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25E9AFC-DED7-9949-9239-89843D1D2053}"/>
                </a:ext>
              </a:extLst>
            </p:cNvPr>
            <p:cNvSpPr/>
            <p:nvPr/>
          </p:nvSpPr>
          <p:spPr>
            <a:xfrm>
              <a:off x="1326260" y="3348039"/>
              <a:ext cx="1048870" cy="26161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GB" sz="1100" i="1">
                  <a:solidFill>
                    <a:schemeClr val="tx1">
                      <a:lumMod val="65000"/>
                    </a:schemeClr>
                  </a:solidFill>
                </a:rPr>
                <a:t>G140H/F100LP</a:t>
              </a:r>
              <a:endParaRPr lang="en-US" sz="1100">
                <a:solidFill>
                  <a:schemeClr val="tx1">
                    <a:lumMod val="65000"/>
                  </a:scheme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A6521BEF-0588-F147-B117-275F1576B3EA}"/>
              </a:ext>
            </a:extLst>
          </p:cNvPr>
          <p:cNvSpPr txBox="1"/>
          <p:nvPr/>
        </p:nvSpPr>
        <p:spPr>
          <a:xfrm>
            <a:off x="1492307" y="3230853"/>
            <a:ext cx="316112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100"/>
              <a:t>[J]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5F1D1F-BB60-7F43-9C9D-9E4C0E23D18E}"/>
              </a:ext>
            </a:extLst>
          </p:cNvPr>
          <p:cNvSpPr txBox="1"/>
          <p:nvPr/>
        </p:nvSpPr>
        <p:spPr>
          <a:xfrm>
            <a:off x="1901941" y="3230853"/>
            <a:ext cx="359394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[H]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A11F730-853F-4243-BE26-2EE234270536}"/>
              </a:ext>
            </a:extLst>
          </p:cNvPr>
          <p:cNvSpPr txBox="1"/>
          <p:nvPr/>
        </p:nvSpPr>
        <p:spPr>
          <a:xfrm>
            <a:off x="2490157" y="3225001"/>
            <a:ext cx="359394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[K]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EFCF967-0D43-E849-8455-DAA392034A18}"/>
              </a:ext>
            </a:extLst>
          </p:cNvPr>
          <p:cNvSpPr txBox="1"/>
          <p:nvPr/>
        </p:nvSpPr>
        <p:spPr>
          <a:xfrm>
            <a:off x="3902856" y="3219224"/>
            <a:ext cx="359394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[L]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EA978DE-F7EF-CF40-969D-7F80352B6460}"/>
              </a:ext>
            </a:extLst>
          </p:cNvPr>
          <p:cNvSpPr txBox="1"/>
          <p:nvPr/>
        </p:nvSpPr>
        <p:spPr>
          <a:xfrm>
            <a:off x="5162630" y="3212500"/>
            <a:ext cx="399865" cy="2616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/>
              <a:t>[M]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663FCF2-1A04-4545-A110-43BB4A99B92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62630" y="65551"/>
            <a:ext cx="1301188" cy="1280508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13B037F1-F4AE-3946-9133-25DE3CFB0AD5}"/>
              </a:ext>
            </a:extLst>
          </p:cNvPr>
          <p:cNvSpPr/>
          <p:nvPr/>
        </p:nvSpPr>
        <p:spPr>
          <a:xfrm>
            <a:off x="2806857" y="4237735"/>
            <a:ext cx="23557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/>
              <a:t>(R=2700, two gratings) </a:t>
            </a:r>
          </a:p>
        </p:txBody>
      </p:sp>
    </p:spTree>
    <p:extLst>
      <p:ext uri="{BB962C8B-B14F-4D97-AF65-F5344CB8AC3E}">
        <p14:creationId xmlns:p14="http://schemas.microsoft.com/office/powerpoint/2010/main" val="3322816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9DEB24-7D1F-9A43-BF7B-57753100D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/>
              <a:t>Jupiter – Giant Storms and Polar Phenomena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D5948-2DD5-914B-9832-B0ACD01BA6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30083" y="1811898"/>
            <a:ext cx="1989725" cy="2595941"/>
          </a:xfrm>
        </p:spPr>
        <p:txBody>
          <a:bodyPr>
            <a:normAutofit fontScale="77500" lnSpcReduction="20000"/>
          </a:bodyPr>
          <a:lstStyle/>
          <a:p>
            <a:r>
              <a:rPr lang="en-US"/>
              <a:t>MIRI and NIRSPEC mosaic of GRS.</a:t>
            </a:r>
          </a:p>
          <a:p>
            <a:r>
              <a:rPr lang="en-US"/>
              <a:t>Rotational mosaic of south pole (aurora &amp; stratosphere)</a:t>
            </a:r>
          </a:p>
          <a:p>
            <a:r>
              <a:rPr lang="en-US"/>
              <a:t>GO:  </a:t>
            </a:r>
            <a:r>
              <a:rPr lang="en-US" err="1"/>
              <a:t>ToO</a:t>
            </a:r>
            <a:r>
              <a:rPr lang="en-US"/>
              <a:t> for impacts/storm</a:t>
            </a:r>
          </a:p>
          <a:p>
            <a:pPr lvl="1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4A3063-FF37-3D44-A132-01BF0243A84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548879"/>
            <a:ext cx="6918512" cy="200546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D95132D-3B94-BD42-A3CD-68A5EBEAC1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0755" y="2489257"/>
            <a:ext cx="2226856" cy="2323677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1C590C1-07AC-7C45-B69C-C781284F70E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5068" y="2593573"/>
            <a:ext cx="2117913" cy="21606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989FF6-4F0F-E24D-91BA-C45AB9490EB6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7278" y="2593573"/>
            <a:ext cx="1989725" cy="2160689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2C439FE-9F31-A24D-87FD-079058C78DD6}"/>
              </a:ext>
            </a:extLst>
          </p:cNvPr>
          <p:cNvCxnSpPr/>
          <p:nvPr/>
        </p:nvCxnSpPr>
        <p:spPr>
          <a:xfrm flipH="1">
            <a:off x="1001806" y="2142565"/>
            <a:ext cx="4114800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C14CF8C-6D3D-3D46-89CC-81A94A1E99F0}"/>
              </a:ext>
            </a:extLst>
          </p:cNvPr>
          <p:cNvCxnSpPr>
            <a:cxnSpLocks/>
          </p:cNvCxnSpPr>
          <p:nvPr/>
        </p:nvCxnSpPr>
        <p:spPr>
          <a:xfrm flipH="1">
            <a:off x="4800600" y="2142565"/>
            <a:ext cx="2116543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B497879C-9842-1049-9BC5-6ED9F625BCED}"/>
              </a:ext>
            </a:extLst>
          </p:cNvPr>
          <p:cNvSpPr txBox="1"/>
          <p:nvPr/>
        </p:nvSpPr>
        <p:spPr>
          <a:xfrm>
            <a:off x="5998528" y="1818622"/>
            <a:ext cx="45236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2"/>
                </a:solidFill>
              </a:rPr>
              <a:t>MIRI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6E4D53-AA83-5649-BEE4-811A831497FF}"/>
              </a:ext>
            </a:extLst>
          </p:cNvPr>
          <p:cNvSpPr txBox="1"/>
          <p:nvPr/>
        </p:nvSpPr>
        <p:spPr>
          <a:xfrm>
            <a:off x="1768505" y="1811898"/>
            <a:ext cx="66877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>
                <a:solidFill>
                  <a:schemeClr val="accent1"/>
                </a:solidFill>
              </a:rPr>
              <a:t>NIRSPEC</a:t>
            </a:r>
          </a:p>
        </p:txBody>
      </p:sp>
    </p:spTree>
    <p:extLst>
      <p:ext uri="{BB962C8B-B14F-4D97-AF65-F5344CB8AC3E}">
        <p14:creationId xmlns:p14="http://schemas.microsoft.com/office/powerpoint/2010/main" val="2455408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70650</TotalTime>
  <Words>889</Words>
  <Application>Microsoft Macintosh PowerPoint</Application>
  <PresentationFormat>On-screen Show (16:9)</PresentationFormat>
  <Paragraphs>128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American Typewriter</vt:lpstr>
      <vt:lpstr>Arial</vt:lpstr>
      <vt:lpstr>Calibri</vt:lpstr>
      <vt:lpstr>Myriad Pro</vt:lpstr>
      <vt:lpstr>2_Office Theme</vt:lpstr>
      <vt:lpstr>PowerPoint Presentation</vt:lpstr>
      <vt:lpstr>The Rise of JWST</vt:lpstr>
      <vt:lpstr>The Rise of JWST</vt:lpstr>
      <vt:lpstr>IFU Spectroscopy – Beyond Mid-IR Imaging</vt:lpstr>
      <vt:lpstr>Aims of the JWST Giant Planets Programme</vt:lpstr>
      <vt:lpstr>MIRI/MRS Spectroscopy</vt:lpstr>
      <vt:lpstr>Neptune &amp; Uranus - MIRI</vt:lpstr>
      <vt:lpstr>Neptune &amp; Uranus - NIRSPEC</vt:lpstr>
      <vt:lpstr>Jupiter – Giant Storms and Polar Phenomena</vt:lpstr>
      <vt:lpstr>How? Data Simulation Toolkit – MIRI Example</vt:lpstr>
      <vt:lpstr>When?  Giant Planets Calendar 2022</vt:lpstr>
      <vt:lpstr>Summary and 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Fletcher, Leigh N. (Dr.)</cp:lastModifiedBy>
  <cp:revision>592</cp:revision>
  <cp:lastPrinted>2020-06-25T15:37:46Z</cp:lastPrinted>
  <dcterms:created xsi:type="dcterms:W3CDTF">2015-09-14T09:28:30Z</dcterms:created>
  <dcterms:modified xsi:type="dcterms:W3CDTF">2021-08-28T11:02:23Z</dcterms:modified>
</cp:coreProperties>
</file>